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6858000" cx="12192000"/>
  <p:notesSz cx="6858000" cy="9144000"/>
  <p:embeddedFontLst>
    <p:embeddedFont>
      <p:font typeface="Noto Sans"/>
      <p:regular r:id="rId69"/>
      <p:bold r:id="rId70"/>
      <p:italic r:id="rId71"/>
      <p:boldItalic r:id="rId72"/>
    </p:embeddedFont>
    <p:embeddedFont>
      <p:font typeface="Nanum Myeongjo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5" roundtripDataSignature="AMtx7mgIMhqsF+sm3YN8c6WYTvHzQbLT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NanumMyeongjo-regular.fntdata"/><Relationship Id="rId72" Type="http://schemas.openxmlformats.org/officeDocument/2006/relationships/font" Target="fonts/NotoSans-boldItalic.fntdata"/><Relationship Id="rId31" Type="http://schemas.openxmlformats.org/officeDocument/2006/relationships/slide" Target="slides/slide27.xml"/><Relationship Id="rId75" Type="http://customschemas.google.com/relationships/presentationmetadata" Target="metadata"/><Relationship Id="rId30" Type="http://schemas.openxmlformats.org/officeDocument/2006/relationships/slide" Target="slides/slide26.xml"/><Relationship Id="rId74" Type="http://schemas.openxmlformats.org/officeDocument/2006/relationships/font" Target="fonts/NanumMyeongjo-bold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NotoSans-italic.fntdata"/><Relationship Id="rId70" Type="http://schemas.openxmlformats.org/officeDocument/2006/relationships/font" Target="fonts/NotoSans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NotoSans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안녕하세요.  2조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중꺾레 v,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중요한건 꺾이지 않는 레그, 인사드리겠습니다.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그리고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김종선 차한솔 이상엽 발표자 김의석 입니다.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Shop_category 에서</a:t>
            </a:r>
            <a:endParaRPr b="0" i="0" sz="18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항목 중 몇몇을 제외하고 value_count()가 1~2개인 항목이 대부분이었으며</a:t>
            </a:r>
            <a:endParaRPr b="0" i="0" sz="18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strike="no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 이상만 남기고 나머지는 'other＇로 분류하는 코드를 작성하였습니다.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</a:t>
            </a:r>
            <a:endParaRPr b="0" i="0" sz="18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Shop_city / shop_category 를 LabeEncoding 적용하였습니다.</a:t>
            </a:r>
            <a:endParaRPr b="0" i="0" u="none" strike="no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/>
            </a:br>
            <a:br>
              <a:rPr lang="ko-KR"/>
            </a:br>
            <a:endParaRPr/>
          </a:p>
        </p:txBody>
      </p:sp>
      <p:sp>
        <p:nvSpPr>
          <p:cNvPr id="161" name="Google Shape;16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Myeongjo"/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Items.csv입니다.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Item_name과 Item_id의 역할이 비슷하기 때문에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item_id를 활용하기로 결정하였습니다.</a:t>
            </a:r>
            <a:endParaRPr/>
          </a:p>
        </p:txBody>
      </p:sp>
      <p:sp>
        <p:nvSpPr>
          <p:cNvPr id="173" name="Google Shape;17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items 데이터와 러시아 공휴일에대한 분석을 통해 매년 12월또는 1월에 집중되어 있는 매출 판매량의 특징을 파악하였습니다.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이후에 해당하는 내용의 그래프가 있으니 그때 다시 설명하도록 하겠습니다.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anum Myeongjo"/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다음은 카테고리.csv입니다.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1D1C1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200"/>
              <a:buFont typeface="Noto Sans"/>
              <a:buNone/>
            </a:pPr>
            <a:r>
              <a:rPr b="0" i="0" lang="ko-KR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"-”(하이폰)으로 분리하여 uniquue를 통해 범주화 가능한지 검토하였습니다.</a:t>
            </a:r>
            <a:br>
              <a:rPr lang="ko-KR"/>
            </a:br>
            <a:r>
              <a:rPr b="0" i="0" lang="ko-KR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앞부분과 뒷부분을 나누어 분리하였고</a:t>
            </a:r>
            <a:endParaRPr b="0" i="0">
              <a:solidFill>
                <a:srgbClr val="1D1C1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ko-KR"/>
            </a:br>
            <a:r>
              <a:rPr b="0" i="0" lang="ko-KR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막대그래프를 통해 앞부분이 범주화에 적합한 유니크 값을 갖는것을 확인하였습니다.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ko-KR"/>
            </a:br>
            <a:r>
              <a:rPr b="0" i="0" lang="ko-KR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우측의 리스트는 뒷부분이며, unique값이 너무 많고 중복수가 적어 범주화에 적합하지 않다고 생각하여 제거했습니다.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PC게임, 모바일 게임은 게임으로 분류하였고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악세서리 게임과  게임 악세서리는 동일한 상품으로 분류하였습니다.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csv파일 때와 동일하게 4개 미만의 이름을 갖는 카테고리는 others로 분류하얐습니다.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변경 후 10가지 카테고리로 분류하였습니다.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200"/>
              <a:buFont typeface="Noto Sans"/>
              <a:buNone/>
            </a:pPr>
            <a:r>
              <a:rPr b="0" i="0" lang="ko-KR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최종적으로 범주화한 변수의 판매량 변화 </a:t>
            </a:r>
            <a:r>
              <a:rPr lang="ko-KR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그래프입니다.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월별 일일판매량에서 두 개의 카테고리의 타입이 큰 변동량을 보이는것을 파악하였고. 이외는 0과 1.5사이의 값을 보이는것을 확인 할수 있었습니다.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다음은 Feature Engineering입니다.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앞서 얘기하였듯이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2조는 EDA와 </a:t>
            </a: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Engineering을 중점으로 하였으며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프로젝트동안  각각 본인의 인사이트를 통해 데이터를 분석하것을 중요하게 생각하였고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이를 바탕으로 feature를 생성하였습니다 하지만 그 과정속에서 오류를 겪었던 순간들도 있어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총 네 가지 case를 통해 Feature의 생성과 오류의 과정들을 말씀드리도록 하겠습니다.</a:t>
            </a:r>
            <a:endParaRPr/>
          </a:p>
        </p:txBody>
      </p:sp>
      <p:sp>
        <p:nvSpPr>
          <p:cNvPr id="229" name="Google Shape;22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공통적으로 수행했던 이상치의 제거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다음과 같은 코드를 통해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item_price에서 가격이 음수인 item_id와 100,00이상의 item_id는 제거하였습니다.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일일 판매량에서는 </a:t>
            </a:r>
            <a:endParaRPr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Item_cnt_day 의 음수는 환불로 해석하였고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Item_cnt_day 의 1000 이상은 이상치로보고 삭제하였습니다.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6" name="Google Shape;24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다음과 같은 순서로 발표 진행 하겠습니다.</a:t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Feature Engineering 첫번째 Case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shops csv 파일에서의 feature 생성입니다.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Feature 생성 목표는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b="0" i="0" sz="12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Shop_id는 특정 매장의 고유값이므로 특정 shop에 따른 판매량에 대한 영향을 줄 수  있다고 분석하였습니다.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Shop_Catgory에서도 shop의 종류에 따른 판매량을 고려하였고</a:t>
            </a:r>
            <a:endParaRPr b="0" i="0" sz="12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Shop_city는 도시 별의 총 판매량으로  당연히 차이가 크겠지만</a:t>
            </a:r>
            <a:endParaRPr b="0" i="0" sz="12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도시 별 shop 하나의 판매량은 결과에 영향을 주기 힘들다 생각하여 제외하려 했지만 일단 feature로 선정하였습니다.</a:t>
            </a:r>
            <a:endParaRPr b="0" i="0" sz="12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이를 좀 더 자세히 분석해보도록하겠습니다. 도시별 상점의 수를 나타낸 그래프입니다.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도시별 상점의 수는  모스크바가 가장 많다는 것을 확인할 수 있었습니다.</a:t>
            </a:r>
            <a:endParaRPr/>
          </a:p>
        </p:txBody>
      </p:sp>
      <p:sp>
        <p:nvSpPr>
          <p:cNvPr id="263" name="Google Shape;26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모스크바 기준으로 좀더 자세히 살펴보겠습니다.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월별 기준으로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왼쪾은 도시별 총 판매량입니다. 오른 쪽은 도시별 평균 판매량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도시별 총판매량이 가장 높은 모스크바 임에도 평균 판매량에서는 다른도시들의 비해 높지 않다는 것을 확인할수 있었고 이를 통해 총 판매량과 평균량을 분류해서 생각해볼 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4" name="Google Shape;2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시계열로 정리되어 시간에 다른 판매량 변화와 오른쪽은 상점별 아이템 판매량 평균입니다.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이를 통해 앞서 이야기 하였듯이 공휴일이 다수 존재하는 매년 12월에 급증 한다는것을 확인할수 있었습니다.</a:t>
            </a:r>
            <a:endParaRPr/>
          </a:p>
        </p:txBody>
      </p:sp>
      <p:sp>
        <p:nvSpPr>
          <p:cNvPr id="288" name="Google Shape;28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상점별 판매량과 아이템 가격평균 그래프입니다.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저렴한 가격으로 인해 판매량이 높다기보다는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환경적요인 (상권의 크기 등)이 크다는 것을 생각해 볼수 있었습니다.</a:t>
            </a:r>
            <a:endParaRPr/>
          </a:p>
        </p:txBody>
      </p:sp>
      <p:sp>
        <p:nvSpPr>
          <p:cNvPr id="298" name="Google Shape;29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/>
              <a:t>상점 유형에서도 가격보다 환경요인(상권)이 큰 것으로 판단되었습니다.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/>
              <a:t>예를들면  E마트가 단순히 가격이 싸서 가기보다는 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ko-KR"/>
              <a:t>입점 된 장소의 인구밀도, 주차요건 등의 영향 받는 것을 예로 생각해볼수있습니다.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가격의 요인과 분리되는 feature로 생각되어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/>
              <a:t>좋은 feature가 될 수있다고 판단하였습니다.</a:t>
            </a:r>
            <a:endParaRPr b="1"/>
          </a:p>
        </p:txBody>
      </p:sp>
      <p:sp>
        <p:nvSpPr>
          <p:cNvPr id="309" name="Google Shape;30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Feature Engineering 두번쨰 Case는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Item_price를 이용해 feature 생성을 시도하였고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데이터의 분석을 통해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제품별로 다양한 판매가격으로 판매가 이루어졌다는 것과 다양한 판매가격 종류를 확인해보았습니다.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가격으로 거래되는 상품은 리셀과 같은 투자목적으로 활용가능하다는 점과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유통기한 등 제품 라이프사이클이 짧을 수 있음을 생각해 보았습니다.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하나의 Item_id에서 가격편차 다양함을 확인하고 하나의 제품이 </a:t>
            </a:r>
            <a:r>
              <a:rPr lang="ko-KR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다양한 가격으로 판매됨을 수치와 그래프를 통해 확인하였습니다.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0" name="Google Shape;33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 정확한 범주화를 위해 3등분 하고싶으나 컴퓨터 하드웨어적인 문제로 삭제하였습니다.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그래프상 x축의 가장 높은 수치 1을 기준으로 설명하자면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여러가격이 아닌 하나의 가격을 가지고 있는 품목의 갯수가 6000개임을 알수가 있습니다. 이어서 보시면 2에서는 3000개 3에서는 3000로 순으로  수치를 확인 할수 있고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이를 통해 범주화가 가능하다는것을 확인할 수 있었습니다.</a:t>
            </a:r>
            <a:endParaRPr/>
          </a:p>
        </p:txBody>
      </p:sp>
      <p:sp>
        <p:nvSpPr>
          <p:cNvPr id="340" name="Google Shape;34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이와 같이 가격변동이 많은 상품은 거래량이 높지 않을까?라는 예상하였고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다음과 같은 코드를 통해 </a:t>
            </a:r>
            <a:r>
              <a:rPr b="1" lang="ko-KR" sz="1200">
                <a:latin typeface="Nanum Myeongjo"/>
                <a:ea typeface="Nanum Myeongjo"/>
                <a:cs typeface="Nanum Myeongjo"/>
                <a:sym typeface="Nanum Myeongjo"/>
              </a:rPr>
              <a:t>price_unique 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feature를 생성하였습니다.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또 더불어 revenue라는 feature를 사용해서 추가하였고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판매량이 높다해서 매출이 높진 않았지만 다른 특징을 반영해줄것으로 기대하며 피쳐 생성하였습니다.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Feature Engineering 세번쨰 Case </a:t>
            </a:r>
            <a:r>
              <a:rPr b="0" lang="ko-KR" sz="1200">
                <a:latin typeface="Nanum Myeongjo"/>
                <a:ea typeface="Nanum Myeongjo"/>
                <a:cs typeface="Nanum Myeongjo"/>
                <a:sym typeface="Nanum Myeongjo"/>
              </a:rPr>
              <a:t>입니다.</a:t>
            </a:r>
            <a:endParaRPr b="0"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b="0" lang="ko-KR" sz="1200">
                <a:latin typeface="Nanum Myeongjo"/>
                <a:ea typeface="Nanum Myeongjo"/>
                <a:cs typeface="Nanum Myeongjo"/>
                <a:sym typeface="Nanum Myeongjo"/>
              </a:rPr>
              <a:t>월별, item_id별, 일일 판매 평균을 구해서 평균 판매량보다 떨어지거나 높은 item_id를  0과 1 분류하는 것이 목표로 하였습니다.</a:t>
            </a:r>
            <a:endParaRPr b="0"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우선 월별, item_id별, 일일 판매량의 합을 구하였습니다.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다음과 같은 코드를 통하여 월별 </a:t>
            </a:r>
            <a:r>
              <a:rPr b="0" lang="ko-KR" sz="1200">
                <a:latin typeface="Nanum Myeongjo"/>
                <a:ea typeface="Nanum Myeongjo"/>
                <a:cs typeface="Nanum Myeongjo"/>
                <a:sym typeface="Nanum Myeongjo"/>
              </a:rPr>
              <a:t> item_id별 일일 판매량 평균 전체 구하였고 이는 0,1 반환 기준 이 됩니다.</a:t>
            </a:r>
            <a:endParaRPr b="0"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함수를 생성하고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모든</a:t>
            </a:r>
            <a:r>
              <a:rPr b="0" lang="ko-KR" sz="1200">
                <a:latin typeface="Nanum Myeongjo"/>
                <a:ea typeface="Nanum Myeongjo"/>
                <a:cs typeface="Nanum Myeongjo"/>
                <a:sym typeface="Nanum Myeongjo"/>
              </a:rPr>
              <a:t> 월의 전체 일일 판매량을 전체 평균(15.46)을 기준으로 0,1로 분류하여 변홥합니다.</a:t>
            </a:r>
            <a:endParaRPr b="0" sz="12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3" name="Google Shape;393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하지만 생성하는 과정 중에서 두가지 오류가 발견 되었는데요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Item_id 중복의 오류,</a:t>
            </a:r>
            <a:r>
              <a:rPr b="0" lang="ko-KR">
                <a:latin typeface="Nanum Myeongjo"/>
                <a:ea typeface="Nanum Myeongjo"/>
                <a:cs typeface="Nanum Myeongjo"/>
                <a:sym typeface="Nanum Myeongjo"/>
              </a:rPr>
              <a:t> 일일 판매량 평균의 오류입니다.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Item_id 중복의 오류는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동일한 item_</a:t>
            </a:r>
            <a:r>
              <a:rPr b="0" lang="ko-KR">
                <a:latin typeface="Nanum Myeongjo"/>
                <a:ea typeface="Nanum Myeongjo"/>
                <a:cs typeface="Nanum Myeongjo"/>
                <a:sym typeface="Nanum Myeongjo"/>
              </a:rPr>
              <a:t>id가 다른 월에서 평균 판매량이 높은 경우와 낮은 경우가 발생하여 한 개의 item_id 특성이 중복 됨을 발견한 것입니다. 또</a:t>
            </a:r>
            <a:endParaRPr b="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>
                <a:latin typeface="Nanum Myeongjo"/>
                <a:ea typeface="Nanum Myeongjo"/>
                <a:cs typeface="Nanum Myeongjo"/>
                <a:sym typeface="Nanum Myeongjo"/>
              </a:rPr>
              <a:t>일일 판매량 평균의 오류는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b="0" lang="ko-KR">
                <a:latin typeface="Nanum Myeongjo"/>
                <a:ea typeface="Nanum Myeongjo"/>
                <a:cs typeface="Nanum Myeongjo"/>
                <a:sym typeface="Nanum Myeongjo"/>
              </a:rPr>
              <a:t>그래프와 같이 매년 연말의 달의 일일 판매  차이가 많이 나기때문에 그 달을 제외한 평균을 구해야했음을 발견합니다. 그래서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두번쨰 시도를 합니다. 이번에는 월별이 아닌 아이템 판매 빈도를 기준으로 판매량을 예측하는 feature를 생성합니다.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200">
                <a:latin typeface="Nanum Myeongjo"/>
                <a:ea typeface="Nanum Myeongjo"/>
                <a:cs typeface="Nanum Myeongjo"/>
                <a:sym typeface="Nanum Myeongjo"/>
              </a:rPr>
              <a:t>Item_id, 하나의 빈도가 높을수록 판매량은 비례관게일것이라 예상하였지만</a:t>
            </a:r>
            <a:endParaRPr b="0"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200">
                <a:latin typeface="Nanum Myeongjo"/>
                <a:ea typeface="Nanum Myeongjo"/>
                <a:cs typeface="Nanum Myeongjo"/>
                <a:sym typeface="Nanum Myeongjo"/>
              </a:rPr>
              <a:t>주어진 데이터를 표와 그래프로 처리 하여보니 판매빈도의 수치가</a:t>
            </a: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가 높다는 것이 판매량이 높다는 것이 아니라는 것을 발견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그리고 이를 구분하여 feaure를 생성하면 itme_id별 판매량을 예측하는데 도움이 될것이라고 예상 하였습니다.</a:t>
            </a:r>
            <a:endParaRPr/>
          </a:p>
        </p:txBody>
      </p:sp>
      <p:sp>
        <p:nvSpPr>
          <p:cNvPr id="413" name="Google Shape;41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b="0" lang="ko-KR" sz="1200">
                <a:latin typeface="Nanum Myeongjo"/>
                <a:ea typeface="Nanum Myeongjo"/>
                <a:cs typeface="Nanum Myeongjo"/>
                <a:sym typeface="Nanum Myeongjo"/>
              </a:rPr>
              <a:t>모든 기간에서의 item_id별 판매 </a:t>
            </a:r>
            <a:r>
              <a:rPr b="1" lang="ko-KR" sz="1200">
                <a:latin typeface="Nanum Myeongjo"/>
                <a:ea typeface="Nanum Myeongjo"/>
                <a:cs typeface="Nanum Myeongjo"/>
                <a:sym typeface="Nanum Myeongjo"/>
              </a:rPr>
              <a:t>빈도수 측정하였고 이후 앞서 동일한 과정으로 평균을 내고 평균을 기준으로 0,1을 변환하는 함수를 만들어 오른쪽의 Item_</a:t>
            </a:r>
            <a:r>
              <a:rPr b="1" i="0" lang="ko-KR" sz="1200">
                <a:solidFill>
                  <a:srgbClr val="20212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frequency </a:t>
            </a:r>
            <a:r>
              <a:rPr b="1" lang="ko-KR" sz="1200">
                <a:latin typeface="Nanum Myeongjo"/>
                <a:ea typeface="Nanum Myeongjo"/>
                <a:cs typeface="Nanum Myeongjo"/>
                <a:sym typeface="Nanum Myeongjo"/>
              </a:rPr>
              <a:t>feature를 생성하였습니다.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b="1" lang="ko-KR" sz="1200">
                <a:latin typeface="Nanum Myeongjo"/>
                <a:ea typeface="Nanum Myeongjo"/>
                <a:cs typeface="Nanum Myeongjo"/>
                <a:sym typeface="Nanum Myeongjo"/>
              </a:rPr>
              <a:t>하지만 프로젝트 끝에 완성되어 실제로 모델에는  사용해 보지는 못한점이 있음을 참고 하셨으면 합니다.</a:t>
            </a:r>
            <a:endParaRPr b="1"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모델링입니다.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가이드코드에서는 xgb부스트를 사용하였지만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2조는 xgb부스트를 포함한 네 가지의 모델을 사용하였고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enginerr와 동일하게 성공사례와 그렇지 못했던 사례 총 네가지 case를 소개해드리겠습니다.</a:t>
            </a:r>
            <a:endParaRPr/>
          </a:p>
        </p:txBody>
      </p:sp>
      <p:sp>
        <p:nvSpPr>
          <p:cNvPr id="435" name="Google Shape;435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Modelling Case 첫번쨰 - SVM, 서포트 백터 머신입니다.</a:t>
            </a:r>
            <a:endParaRPr b="0" i="0" sz="12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2조의 프로젝트 단계별 시간분배  그래프입니다.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저희 2조는 </a:t>
            </a:r>
            <a:r>
              <a:rPr b="0" i="0" lang="ko-KR" sz="12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EDA와 Feature Engineering에 시간을 대다수 투자하였습니다</a:t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Myeongjo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이렇게 된 경위는.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캐글 수업과 기존 수업 진행 시 많이 </a:t>
            </a: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사용하여 서</a:t>
            </a: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포트 벡터 머신을 결정하였고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9" name="Google Shape;449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변경가능 부분을 SVM에 모델링 함수 설정 시도하였으나 아쉽게도 모종의 이유로 실패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다음과 같은 지속적인 오류로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2조는 조원들의 정신건강 보호차원에서  모델링 중단하기로 결정하였습니다.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이러한 오류들을 통해 다음과 같은 내용에 대한 개선 내용을 작성하였습니다.</a:t>
            </a:r>
            <a:endParaRPr/>
          </a:p>
        </p:txBody>
      </p:sp>
      <p:sp>
        <p:nvSpPr>
          <p:cNvPr id="468" name="Google Shape;468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Modelling Case 두번째 - XGBOOST</a:t>
            </a: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 입니다.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Max_depth, Learning_rate, Min_child_weight, Subsample, N_estimators </a:t>
            </a: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같은 파라미터를 사용하였고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그리드 서치를 사용하지 못하는 환경으로 인해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Chat gpt, 가장 많은 투표를 얻은 가이드 코드 중 xgboost를 사용한 코드를 선별하여 공통적으로  사용된 파라미터를 선정하였고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손수 수작업으로 그리그 서치를 진행 하였습니다.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튜닝은 선정한 파라미터 중 가장 최소값을 넣어 진행하였고 rmse는 다음과 같습니다.</a:t>
            </a:r>
            <a:endParaRPr/>
          </a:p>
        </p:txBody>
      </p:sp>
      <p:sp>
        <p:nvSpPr>
          <p:cNvPr id="484" name="Google Shape;484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이 튜닝은 선정한 파라미터 중 중간값을 넣어 진행하였고 rmse는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마지막 파리미터 튜닝의 결과가 가장 좋았고, 이 튜닝은 선정한 파라미터 중 최대값을 넣어 진행하였고 rmse는 다음과 같습니다.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2조는 모델링을 진행하면서 전반적으로 </a:t>
            </a: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XGBOOST와 다른 모델들보다는 lightgbm에 더 초점을 두기로 하였기에 파라미터 튜닝에 의를두고 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리더보드 등록 진행은 하지 않았음을 참고해주시기 바랍니다.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Modelling Case 세번째- RandomForest</a:t>
            </a: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입니다. 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 생성시 사용하였던 파라미터입니다. 파라미터 설정은 다음과 같이 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시간이 걸리더라고 성능을 높이기 위해 n_estimator를 높게 설정하였으며, 전체 feature가 15~16개이므로 max_feature은 4로 설정하였습니다.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익숙하지 않았던 feature만 설명드리도록 하겠습니다.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Max_features : 최적의 분할을 위한  결정트리의 feature 수. 일반적으로 전체 feature 수에 root를 취해준 값이 좋은 성능을 보여준다고 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Min_samples_split : 노드를 분할하기 위한 최소한의 샘플 데이터. 값이 작을 수록 과적합 가능성 증가 기본값은 2입니다.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min_samples_leaf : 리프노드가 되기 위한 최소한의 샘플 개수, 값이 작을 수록 과적합 가능성 증가.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이 모델에서도 작은 오류가 있었는데요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Lag 생성 전 data에 결측치 없음을 확인 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Lag 추가 후 초기 3개월의 데이터는 삭제</a:t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1200"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그러나 우리는 여전히 결측치가 불규칙하게 존재 하는것을 확인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 에러를 통해서도 확인 할수 있듯이 결측치가 존재하는것을 알수 있었습니다.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결측치가 존재하여도 XGB계열이라면 대응 가능하지만 RandomForestRegressor은 해당 결측치에 대응하지 못하고 에러 발생 하였고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결측치를 다른 값으로 채우기에는 모델의 성능이 매우 떨어질 것으로 예상하였습니다.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그 외 다양한 시도들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모든 결측치를 채우고 float32, float64에 해당하는 값들을 전부 다른 type의 값으로 바꿔주고, 마지막으로 downcast 함수를 생성해서 파일을 압축했음에도 fitting 실행시 동일한 에러가 여전히 발생하였습니다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다른 모델을 사용하는 것을 결정하였습니다.</a:t>
            </a:r>
            <a:endParaRPr/>
          </a:p>
        </p:txBody>
      </p:sp>
      <p:sp>
        <p:nvSpPr>
          <p:cNvPr id="531" name="Google Shape;531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Myeongjo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바로 프로젝트 시작 지점에서 조원들과의 논의를 통해 결정된 목표 설정 때문인데요</a:t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Myeongjo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이번 케글 대회를 통해</a:t>
            </a:r>
            <a:r>
              <a:rPr b="0" i="0" lang="ko-KR" sz="1200" u="none" cap="none" strike="noStrike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판매량 예측값의 rmse를 줄이는 것 뿐 아니라</a:t>
            </a:r>
            <a:r>
              <a:rPr b="0" i="0" lang="ko-KR" sz="12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각각 맡은 데이터의 분량을 천천히 음미해보고</a:t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Myeongjo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분석해보고 </a:t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Myeongjo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또 각자의 인사이트를 통해 의미있는 데이터를 추출하여 조합및 생성을 하는것이 중요하다고 판단하였기때문에</a:t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Myeongjo"/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그래프와 같은 비중으로 조별 프로젝트를 진행하였습니다.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latin typeface="Nanum Myeongjo"/>
                <a:ea typeface="Nanum Myeongjo"/>
                <a:cs typeface="Nanum Myeongjo"/>
                <a:sym typeface="Nanum Myeongjo"/>
              </a:rPr>
              <a:t>Modelling Case 네번째 - LightGBM</a:t>
            </a: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 입니다.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사용된 feature와 예상되 중요  feature는 다음과 같고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중요  feature를 간략히 설멸드리면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item_cnt_month: 판매량과 lag들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shop_category: shop의 유형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shop_city: shop이 속한 도시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type: item 유형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Dec_dummy: 12월 더미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lag를 최대3으로 사용하여 feature에 nan이 존제하는 0,1,2 기간의 데이터를 제외하였습니다.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데이터의 유형 통일(int, float)과 바이트 최소화 작업 진행했습니다.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여유되면! 읽어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arenBoth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Dtype의 용량은 최소한으로 배정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arenBoth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data삭제를 고려해서 lag의 최대는 3으로 설정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arenBoth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delta: shop별 판매량 변동성을 나타내는 feature입니다.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파라미터 튜닝입니다.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boostin_type에서는 gbdt와 dark 사용하였습니다.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dark는 weight를 조정할때 drop out을 취하며 결과에 차이가 없었습니다.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min_child_weight: 0.5, 1로 설정하였고 수가 클수록 과적합을 줄일 수 있고, 피쳐를 늘렸다면 큰 설정값은 필요하지 않았습니다.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각각 n_estimator / num_iteration은 1000으로 고정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부스팅 타입과 민차일드 웨이트 값에 따른 결과 변화와 리더 보드 점수입닙다.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부스팅 타입은 Dark일 때 와 miin child weight =1일 때 점수가 좋았음을 확인할수 있었습니다.</a:t>
            </a:r>
            <a:endParaRPr/>
          </a:p>
        </p:txBody>
      </p:sp>
      <p:sp>
        <p:nvSpPr>
          <p:cNvPr id="563" name="Google Shape;563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예상대로 중요하게 생각한 변수들이 대부분 중요하다고 나왔는데,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shop속성으로 본 도시/샵유형에서 별 중요하지 않아보였고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12월 더미인 Dec_dummy와 lag_1이 크게 의미있지 않았습니다.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item_price와 shop_revnue의 delta를 추가할 때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이 전과 달리 분별력이 있어 보이는것을 확인 할수 있습니다.</a:t>
            </a:r>
            <a:endParaRPr/>
          </a:p>
        </p:txBody>
      </p:sp>
      <p:sp>
        <p:nvSpPr>
          <p:cNvPr id="588" name="Google Shape;588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Lightgbm에서 동일한 파라미터(같은 파리미터 코어)로 xgb모델을 사용해보았습니다.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그래프를 통해 피쳐가 부족해보임을 확인 할수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3% 가이드 코드 xgb 모델의 하이퍼파라메터 튜닝사용을 해보았고 성능이 올라간것을 확인 할수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하지만 여전히 그래프에서 피쳐가 부족한것을 확인할수 있었습니다.</a:t>
            </a:r>
            <a:endParaRPr/>
          </a:p>
        </p:txBody>
      </p:sp>
      <p:sp>
        <p:nvSpPr>
          <p:cNvPr id="631" name="Google Shape;631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모델링시 겪었던 오류입니다.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GridsearchCv 오류</a:t>
            </a:r>
            <a:endParaRPr sz="12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Myeongjo"/>
              <a:buNone/>
            </a:pPr>
            <a:r>
              <a:rPr lang="ko-KR" sz="12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Data type 통일되지 못한 오류(int or float)가 있었습니다.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EDA, Data Cleaning 입니다.</a:t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정리하자면 2 조에서는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네 가지 모델중 LightGMB에서 가장높은 점수를 얻었고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Dark 와 miin child weight가 1일 때 점수가 좋았음을 확인할수 있었습니다.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Feature와 lag에서는 최종적으로 오른쪽 표의 feature가 선정되었고 왼쪽은 예상되었던 중요 feature들입니다.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최종 선발되었던 feature와 더불어 item_price와 shop_revnue의 delta를 추가할 떄를 나누어 자세히 정리해보겠습니다.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추가전 best feature에는 순서대로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item_category_id, price_unique , item_cnt_month_lag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추가후 best feature에는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item_cnt_month_lag, item_category_id, price_unique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ko-KR"/>
              <a:t>결론으로는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/>
              <a:t>Feature로 생성한 price_uniquue는 중요하게 작용하였고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/>
              <a:t>피쳐 추가 시 fit 과정에서 r mse가 낮아지는 것을 대비해 ₩ predict의 r mse에는 차이가 크지 않았으며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/>
              <a:t>가장 중요한건 판매량의 흐름과 가격 변동으로 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여기까지 2조 발표를 마치겠습니다. 이상입니다.</a:t>
            </a:r>
            <a:endParaRPr/>
          </a:p>
        </p:txBody>
      </p:sp>
      <p:sp>
        <p:nvSpPr>
          <p:cNvPr id="691" name="Google Shape;691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샵.csv파일 분석 내용입니다.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 결과 </a:t>
            </a:r>
            <a:r>
              <a:rPr b="0" i="0" lang="ko-KR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shop_id는 다른데 shop_name(city + category + name)이 동일한 경우가 있어서 shop_id를 동일하게 통일</a:t>
            </a:r>
            <a:endParaRPr b="0" i="0" sz="12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하였습니다.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이때 같은 도시 내 같은 이름의 상점들이 다수 존재할 수도 있다고 생각하여 </a:t>
            </a:r>
            <a:endParaRPr b="0" i="0" sz="12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데이터에 명시된 도시 이름과 상점 명을 구글링하여 데이터와 현실세계가 일치하는지 확인하였습니다.</a:t>
            </a:r>
            <a:endParaRPr/>
          </a:p>
        </p:txBody>
      </p:sp>
      <p:sp>
        <p:nvSpPr>
          <p:cNvPr id="127" name="Google Shape;12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데이터에 존재하는 야쿠츠크라는 도시와 </a:t>
            </a:r>
            <a:r>
              <a:rPr b="0" i="0" lang="ko-KR" sz="28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해당 도시에 해당 name의 shop이 하나만 있음을 </a:t>
            </a: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구글링하고 확인한 내용입니다.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주어진 데이터와 같이 동일하게 도시와 그 지역 내 상점이 일치하는 것을  확인 할 수 있었습니다.</a:t>
            </a:r>
            <a:endParaRPr b="0" i="0" sz="18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과정에서 불규칙적인 띄어쓰기나 city/category/name 중 누락된 항목이 종종 존재하여 다음과 같은 </a:t>
            </a:r>
            <a:r>
              <a:rPr b="1" i="0" lang="ko-KR" sz="12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분할</a:t>
            </a:r>
            <a:r>
              <a:rPr b="0" i="0" lang="ko-KR" sz="12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코드를 작성하였습니다.</a:t>
            </a:r>
            <a:endParaRPr b="0" i="0" sz="12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 있는 항목들을 찾아 수정하고</a:t>
            </a:r>
            <a:r>
              <a:rPr b="0" i="0" lang="ko-KR" sz="12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ko-KR" sz="12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항목이 누락된 경우 그 항목은 공백("")을 리턴하도록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Shop_name은 shop_id와 거의 동일한 역할을 하는것으로 파악하고 정확한 학습을 위해 제외하였습니다.</a:t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7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Relationship Id="rId5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82.png"/><Relationship Id="rId5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2687444"/>
            <a:ext cx="9144000" cy="10901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anum Myeongjo"/>
              <a:buNone/>
            </a:pPr>
            <a:br>
              <a:rPr lang="ko-KR">
                <a:latin typeface="Nanum Myeongjo"/>
                <a:ea typeface="Nanum Myeongjo"/>
                <a:cs typeface="Nanum Myeongjo"/>
                <a:sym typeface="Nanum Myeongjo"/>
              </a:rPr>
            </a:br>
            <a:br>
              <a:rPr lang="ko-KR">
                <a:latin typeface="Arial"/>
                <a:ea typeface="Arial"/>
                <a:cs typeface="Arial"/>
                <a:sym typeface="Arial"/>
              </a:rPr>
            </a:br>
            <a:r>
              <a:rPr lang="ko-KR">
                <a:latin typeface="Arial"/>
                <a:ea typeface="Arial"/>
                <a:cs typeface="Arial"/>
                <a:sym typeface="Arial"/>
              </a:rPr>
              <a:t>중요한건 꺾이지 않는 레그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524000" y="36927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2조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김종선  차한솔   김의석  이상엽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524000" y="1509519"/>
            <a:ext cx="9144000" cy="10901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anum Myeongjo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중꺽레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EDA(Data Cleaning)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64" name="Google Shape;164;p10"/>
          <p:cNvSpPr txBox="1"/>
          <p:nvPr/>
        </p:nvSpPr>
        <p:spPr>
          <a:xfrm>
            <a:off x="838200" y="169068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Shops.csv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6934199" y="3771644"/>
            <a:ext cx="53617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Shop_category,</a:t>
            </a:r>
            <a:r>
              <a:rPr lang="ko-KR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other 분류와</a:t>
            </a:r>
            <a:r>
              <a:rPr lang="ko-KR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Label Encoding 적용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2580227"/>
            <a:ext cx="60960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167" name="Google Shape;1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99" y="4377638"/>
            <a:ext cx="60960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/>
          <p:nvPr/>
        </p:nvSpPr>
        <p:spPr>
          <a:xfrm>
            <a:off x="3714748" y="4312393"/>
            <a:ext cx="1245871" cy="422946"/>
          </a:xfrm>
          <a:prstGeom prst="donut">
            <a:avLst>
              <a:gd fmla="val 3307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3794760" y="2891016"/>
            <a:ext cx="488718" cy="371655"/>
          </a:xfrm>
          <a:prstGeom prst="donut">
            <a:avLst>
              <a:gd fmla="val 3307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EDA(Data Cleaning)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838200" y="169068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Items.csv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711377" y="3434576"/>
            <a:ext cx="3822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Item_name이 아닌 Item_id를 활용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90852"/>
            <a:ext cx="6182557" cy="358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EDA(Data Cleaning)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85" name="Google Shape;185;p12"/>
          <p:cNvSpPr txBox="1"/>
          <p:nvPr/>
        </p:nvSpPr>
        <p:spPr>
          <a:xfrm>
            <a:off x="838200" y="169068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Items.csv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2"/>
          <p:cNvSpPr txBox="1"/>
          <p:nvPr/>
        </p:nvSpPr>
        <p:spPr>
          <a:xfrm>
            <a:off x="6969511" y="3139694"/>
            <a:ext cx="481732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매년 연말, 연초 증가하는 </a:t>
            </a:r>
            <a:r>
              <a:rPr b="1" lang="ko-KR" sz="19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판매량 흐름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과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러시아 공휴일</a:t>
            </a: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상관성 조사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87172"/>
            <a:ext cx="5650876" cy="430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525" y="471413"/>
            <a:ext cx="7074962" cy="2963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4137" y="3796388"/>
            <a:ext cx="31051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5075" y="3537863"/>
            <a:ext cx="5568619" cy="30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"/>
          <p:cNvSpPr/>
          <p:nvPr/>
        </p:nvSpPr>
        <p:spPr>
          <a:xfrm>
            <a:off x="5213375" y="1816625"/>
            <a:ext cx="1504800" cy="156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3"/>
          <p:cNvSpPr/>
          <p:nvPr/>
        </p:nvSpPr>
        <p:spPr>
          <a:xfrm>
            <a:off x="8760625" y="5890575"/>
            <a:ext cx="592800" cy="53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3"/>
          <p:cNvSpPr/>
          <p:nvPr/>
        </p:nvSpPr>
        <p:spPr>
          <a:xfrm>
            <a:off x="9117250" y="4393213"/>
            <a:ext cx="592800" cy="53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1250" y="1942400"/>
            <a:ext cx="3884037" cy="24629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14"/>
          <p:cNvSpPr txBox="1"/>
          <p:nvPr/>
        </p:nvSpPr>
        <p:spPr>
          <a:xfrm>
            <a:off x="2748875" y="5388567"/>
            <a:ext cx="71541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번역기 -&gt;  아마존검색 -&gt;  상품 검색결과 참고 -&gt;  재분류(reposition)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04" name="Google Shape;20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651" y="1469433"/>
            <a:ext cx="3738825" cy="3258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14"/>
          <p:cNvCxnSpPr/>
          <p:nvPr/>
        </p:nvCxnSpPr>
        <p:spPr>
          <a:xfrm>
            <a:off x="5847575" y="3063525"/>
            <a:ext cx="956700" cy="108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EDA(Data Cleaning)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838200" y="169068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Cats.csv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90852"/>
            <a:ext cx="11234113" cy="344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EDA(Data Cleaning)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20" name="Google Shape;220;p16"/>
          <p:cNvSpPr txBox="1"/>
          <p:nvPr/>
        </p:nvSpPr>
        <p:spPr>
          <a:xfrm>
            <a:off x="838200" y="169068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Cats.csv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937" y="1955118"/>
            <a:ext cx="1014412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 txBox="1"/>
          <p:nvPr/>
        </p:nvSpPr>
        <p:spPr>
          <a:xfrm>
            <a:off x="7276691" y="3389281"/>
            <a:ext cx="207918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600"/>
              <a:buFont typeface="Nanum Myeongjo"/>
              <a:buNone/>
            </a:pPr>
            <a:r>
              <a:rPr b="0" i="0" lang="ko-KR" sz="1600">
                <a:solidFill>
                  <a:srgbClr val="20202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Accessory의 </a:t>
            </a: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Type 1</a:t>
            </a:r>
            <a:endParaRPr/>
          </a:p>
        </p:txBody>
      </p:sp>
      <p:sp>
        <p:nvSpPr>
          <p:cNvPr id="223" name="Google Shape;223;p16"/>
          <p:cNvSpPr txBox="1"/>
          <p:nvPr/>
        </p:nvSpPr>
        <p:spPr>
          <a:xfrm>
            <a:off x="7829898" y="2526589"/>
            <a:ext cx="1682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Myeongjo"/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Others의 Type 0</a:t>
            </a:r>
            <a:endParaRPr/>
          </a:p>
        </p:txBody>
      </p:sp>
      <p:sp>
        <p:nvSpPr>
          <p:cNvPr id="224" name="Google Shape;224;p16"/>
          <p:cNvSpPr/>
          <p:nvPr/>
        </p:nvSpPr>
        <p:spPr>
          <a:xfrm>
            <a:off x="9511990" y="2648533"/>
            <a:ext cx="524108" cy="946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6"/>
          <p:cNvSpPr/>
          <p:nvPr/>
        </p:nvSpPr>
        <p:spPr>
          <a:xfrm>
            <a:off x="9435673" y="3463891"/>
            <a:ext cx="524108" cy="946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838200" y="1506022"/>
            <a:ext cx="42802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– 이상치 제거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87448"/>
            <a:ext cx="4394153" cy="338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264749"/>
            <a:ext cx="5410479" cy="128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2322" y="3116954"/>
            <a:ext cx="5221478" cy="288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8"/>
          <p:cNvSpPr txBox="1"/>
          <p:nvPr/>
        </p:nvSpPr>
        <p:spPr>
          <a:xfrm>
            <a:off x="6788019" y="2547515"/>
            <a:ext cx="4026439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item_price에서 가격이 </a:t>
            </a: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음수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 item_id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7205988" y="6006352"/>
            <a:ext cx="3190500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100,00이상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 제품은 제거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/>
        </p:nvSpPr>
        <p:spPr>
          <a:xfrm>
            <a:off x="6817200" y="1739813"/>
            <a:ext cx="371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Item_cnt_day 의 </a:t>
            </a: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음수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는 환불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739813"/>
            <a:ext cx="5366026" cy="337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9"/>
          <p:cNvSpPr txBox="1"/>
          <p:nvPr/>
        </p:nvSpPr>
        <p:spPr>
          <a:xfrm>
            <a:off x="6817200" y="3891105"/>
            <a:ext cx="453660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Item_cnt_day 의 </a:t>
            </a: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1000 이상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 이상치 제거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 sz="4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 sz="4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838200" y="1077924"/>
            <a:ext cx="42802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– 이상치 제거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목차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개요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 &amp; Feature Engineering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 &amp; Result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838200" y="1506022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1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838200" y="2381934"/>
            <a:ext cx="10731500" cy="2159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생성 목표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b="0" i="0" sz="18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Shop_id: 특정 매장의 고유값이므로 특정 shop에 따른 판매량에 대한 영향</a:t>
            </a:r>
            <a:endParaRPr b="0" i="0" sz="18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Shop_Catgory: shop의 종류에 따른 판매량에 대한 영향</a:t>
            </a:r>
            <a:endParaRPr b="0" i="0" sz="18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Shop_city: city</a:t>
            </a:r>
            <a:r>
              <a:rPr lang="ko-KR" sz="1800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종류에 따른 판</a:t>
            </a: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매량에 대한 영향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72770"/>
            <a:ext cx="10957560" cy="306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5242800" y="5597604"/>
            <a:ext cx="24483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City 별 shop의 수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4974830" y="6123543"/>
            <a:ext cx="36776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모스크바에 shop이 많다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838200" y="1506022"/>
            <a:ext cx="32945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city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1930550" y="2831585"/>
            <a:ext cx="104013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모스크바</a:t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 flipH="1" rot="10800000">
            <a:off x="1633370" y="2951124"/>
            <a:ext cx="297180" cy="8134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7702293" y="5029465"/>
            <a:ext cx="2468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City별 평균 판매량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78" name="Google Shape;2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5804" y="2386383"/>
            <a:ext cx="4074450" cy="25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2"/>
          <p:cNvSpPr txBox="1"/>
          <p:nvPr/>
        </p:nvSpPr>
        <p:spPr>
          <a:xfrm>
            <a:off x="1652338" y="5654638"/>
            <a:ext cx="98859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City별 평균 판매량: City판매량 총합/Shop의 수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대도시에서 판매량이 높지만 Shop의 수도 많아 평균과 총액그래프가 다름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8697" y="2309566"/>
            <a:ext cx="4237800" cy="272923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 txBox="1"/>
          <p:nvPr/>
        </p:nvSpPr>
        <p:spPr>
          <a:xfrm>
            <a:off x="2647183" y="5029465"/>
            <a:ext cx="21916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City별 총 판매량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82" name="Google Shape;282;p22"/>
          <p:cNvCxnSpPr/>
          <p:nvPr/>
        </p:nvCxnSpPr>
        <p:spPr>
          <a:xfrm flipH="1">
            <a:off x="3657600" y="2337019"/>
            <a:ext cx="2570480" cy="178794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3" name="Google Shape;283;p22"/>
          <p:cNvCxnSpPr/>
          <p:nvPr/>
        </p:nvCxnSpPr>
        <p:spPr>
          <a:xfrm>
            <a:off x="6228080" y="2337019"/>
            <a:ext cx="2407920" cy="162538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4" name="Google Shape;284;p22"/>
          <p:cNvSpPr txBox="1"/>
          <p:nvPr/>
        </p:nvSpPr>
        <p:spPr>
          <a:xfrm>
            <a:off x="5654330" y="2017051"/>
            <a:ext cx="11630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모스크바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838200" y="1506022"/>
            <a:ext cx="329453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city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1849360" y="6358020"/>
            <a:ext cx="338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월별 City 별 판매량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6698737" y="6332578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월별 shop_id 별 item 판매량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93" name="Google Shape;2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256" y="2335605"/>
            <a:ext cx="4579334" cy="398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4568" y="2391089"/>
            <a:ext cx="5549232" cy="398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 txBox="1"/>
          <p:nvPr/>
        </p:nvSpPr>
        <p:spPr>
          <a:xfrm>
            <a:off x="838200" y="1506022"/>
            <a:ext cx="3294531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1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month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2417989" y="4919383"/>
            <a:ext cx="338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shop_id 총 판매량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2" name="Google Shape;302;p24"/>
          <p:cNvSpPr txBox="1"/>
          <p:nvPr/>
        </p:nvSpPr>
        <p:spPr>
          <a:xfrm>
            <a:off x="1167064" y="5438835"/>
            <a:ext cx="102749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item의 가격 평균은 편차가 크지는 않고,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shop_id의 총 판매량을은 편차가 큰 것으로 보아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item가격이 저렴한 shop이 있다기 보단, 환경요인(상권)이 큰 것으로 판단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03" name="Google Shape;3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839" y="2250431"/>
            <a:ext cx="4151950" cy="2583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213" y="2295574"/>
            <a:ext cx="3923023" cy="25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6710988" y="4919383"/>
            <a:ext cx="36032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shop_id별 item 가격의 평균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838200" y="1506022"/>
            <a:ext cx="3294531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1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 shops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12" name="Google Shape;3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012" y="2449016"/>
            <a:ext cx="8847976" cy="24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5"/>
          <p:cNvSpPr txBox="1"/>
          <p:nvPr/>
        </p:nvSpPr>
        <p:spPr>
          <a:xfrm>
            <a:off x="2144391" y="4966325"/>
            <a:ext cx="338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shop_category 별 판매량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6477000" y="4883466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shop_category 별 item 가격의 평균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1167064" y="5438835"/>
            <a:ext cx="1027496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Shop_category = 가게 유형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가게 유형에서도 가격보다 환경요인(상권)이 큰 것으로 판단된다.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Ex) E마트가 싸서 가기보단 입점 된 장소의 인구밀도가 높을 수 있다. (주차요건 등)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838200" y="1506022"/>
            <a:ext cx="3294531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1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 category</a:t>
            </a:r>
            <a:endParaRPr/>
          </a:p>
        </p:txBody>
      </p:sp>
      <p:pic>
        <p:nvPicPr>
          <p:cNvPr id="317" name="Google Shape;3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50" y="2490050"/>
            <a:ext cx="4300562" cy="23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838200" y="1506022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2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25" name="Google Shape;3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351" y="2115692"/>
            <a:ext cx="5416827" cy="278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115692"/>
            <a:ext cx="4711941" cy="278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>
            <p:ph type="title"/>
          </p:nvPr>
        </p:nvSpPr>
        <p:spPr>
          <a:xfrm>
            <a:off x="838200" y="2162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876033" y="1341770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2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34" name="Google Shape;3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329" y="2251174"/>
            <a:ext cx="5219967" cy="26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7"/>
          <p:cNvSpPr txBox="1"/>
          <p:nvPr/>
        </p:nvSpPr>
        <p:spPr>
          <a:xfrm>
            <a:off x="6781565" y="5458090"/>
            <a:ext cx="48084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하나의 Item_id 다양한 가격으로 판매됨을 확인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1360447" y="5456868"/>
            <a:ext cx="45608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하나의 Item_id에서 가격편차 다양함을 확인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565" y="2174008"/>
            <a:ext cx="4572235" cy="328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/>
        </p:nvSpPr>
        <p:spPr>
          <a:xfrm>
            <a:off x="838200" y="4503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 sz="4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 sz="4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838200" y="1191159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2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44" name="Google Shape;3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99716"/>
            <a:ext cx="1007745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487" y="3058557"/>
            <a:ext cx="6685163" cy="260828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9"/>
          <p:cNvSpPr txBox="1"/>
          <p:nvPr/>
        </p:nvSpPr>
        <p:spPr>
          <a:xfrm>
            <a:off x="922487" y="2116653"/>
            <a:ext cx="5690584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가격변동의 횟수를 Feature로 생성 – </a:t>
            </a: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</a:t>
            </a:r>
            <a:r>
              <a:rPr b="1"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price_unique’ </a:t>
            </a:r>
            <a:endParaRPr b="1" sz="2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838200" y="4503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 sz="4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 sz="4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>
            <a:off x="838200" y="1191159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2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개요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113" y="77950"/>
            <a:ext cx="9631774" cy="32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736" y="3316300"/>
            <a:ext cx="9828151" cy="2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0"/>
          <p:cNvSpPr txBox="1"/>
          <p:nvPr/>
        </p:nvSpPr>
        <p:spPr>
          <a:xfrm>
            <a:off x="3606450" y="6173650"/>
            <a:ext cx="497910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revenue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= item_cnt_day * item_price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838200" y="1506022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3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838200" y="2600753"/>
            <a:ext cx="9959789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생성 목표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월별, item_id별, 일일 판매 평균을 구해서 평균 판매량보다 떨어지거나 높은 item_id를 0과 1로 분류하는 것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descr="테이블이(가) 표시된 사진&#10;&#10;자동 생성된 설명" id="374" name="Google Shape;374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2418699"/>
            <a:ext cx="4124982" cy="4074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6605353" y="3121223"/>
            <a:ext cx="32945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월별, item_id별, 일일 판매량의 합</a:t>
            </a:r>
            <a:endParaRPr sz="1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7310" y="3706487"/>
            <a:ext cx="6390619" cy="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838199" y="1290578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3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-1341346" y="2100674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월별 </a:t>
            </a:r>
            <a:r>
              <a:rPr b="0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item_id별 일일 판매량 전체 평균 구하기 (0,1 변환 기준 평균)</a:t>
            </a:r>
            <a:endParaRPr b="0"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3175067"/>
            <a:ext cx="56007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4848" y="4511823"/>
            <a:ext cx="3327400" cy="58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8443" y="3637290"/>
            <a:ext cx="1892300" cy="5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 txBox="1"/>
          <p:nvPr/>
        </p:nvSpPr>
        <p:spPr>
          <a:xfrm>
            <a:off x="838199" y="1290578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3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8271051" y="2963380"/>
            <a:ext cx="2587083" cy="1917467"/>
          </a:xfrm>
          <a:prstGeom prst="donut">
            <a:avLst>
              <a:gd fmla="val 5227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96" name="Google Shape;396;p34"/>
          <p:cNvSpPr txBox="1"/>
          <p:nvPr/>
        </p:nvSpPr>
        <p:spPr>
          <a:xfrm>
            <a:off x="5824651" y="3428999"/>
            <a:ext cx="620937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함수 생성</a:t>
            </a:r>
            <a:endParaRPr b="1"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모든</a:t>
            </a:r>
            <a:r>
              <a:rPr b="0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월의 전체 일일 판매량의 평균(15.46)을 기준으로 0,1로 분류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397" name="Google Shape;39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090" y="2226598"/>
            <a:ext cx="4361983" cy="240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982" y="5473955"/>
            <a:ext cx="4648200" cy="7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>
            <a:off x="838199" y="1290578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3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3253003" y="2533244"/>
            <a:ext cx="1252089" cy="698438"/>
          </a:xfrm>
          <a:prstGeom prst="donut">
            <a:avLst>
              <a:gd fmla="val 5227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838199" y="1753805"/>
            <a:ext cx="9906000" cy="20005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생성 오류</a:t>
            </a:r>
            <a:endParaRPr b="0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AutoNum type="arabicParenR"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Item_id 중복의 오류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Ex ) </a:t>
            </a: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item_id 23432의 월 일일 판매량이 평군을 기준으로  2013년 1월에는 1, 2014년 5월에는 0으로 다르게 분류. </a:t>
            </a:r>
            <a:endParaRPr b="0"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b="0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2) 일일 판매량 평균의 오류</a:t>
            </a:r>
            <a:endParaRPr/>
          </a:p>
        </p:txBody>
      </p:sp>
      <p:pic>
        <p:nvPicPr>
          <p:cNvPr id="408" name="Google Shape;4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0498" y="3817471"/>
            <a:ext cx="7651003" cy="304052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838199" y="1290578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3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838199" y="1768867"/>
            <a:ext cx="84369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두번째 </a:t>
            </a: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</a:t>
            </a:r>
            <a:r>
              <a:rPr b="0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eatures 생성 시도, item_id</a:t>
            </a: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의</a:t>
            </a:r>
            <a:r>
              <a:rPr b="0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b="1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판매 빈도별 판매량</a:t>
            </a:r>
            <a:endParaRPr b="1"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17" name="Google Shape;4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952" y="2185601"/>
            <a:ext cx="6923555" cy="46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 txBox="1"/>
          <p:nvPr/>
        </p:nvSpPr>
        <p:spPr>
          <a:xfrm>
            <a:off x="838199" y="1290578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3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descr="테이블이(가) 표시된 사진&#10;&#10;자동 생성된 설명" id="419" name="Google Shape;41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9272" y="1290578"/>
            <a:ext cx="29210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Feature Engineering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26" name="Google Shape;4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2543175"/>
            <a:ext cx="3712085" cy="65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테이블이(가) 표시된 사진&#10;&#10;자동 생성된 설명" id="427" name="Google Shape;42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6372" y="3368675"/>
            <a:ext cx="13716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838199" y="1993828"/>
            <a:ext cx="40660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모든 기간에서의 item_id별 판매 </a:t>
            </a:r>
            <a:r>
              <a:rPr b="1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빈도수 측정</a:t>
            </a:r>
            <a:endParaRPr/>
          </a:p>
        </p:txBody>
      </p:sp>
      <p:pic>
        <p:nvPicPr>
          <p:cNvPr descr="테이블이(가) 표시된 사진&#10;&#10;자동 생성된 설명" id="429" name="Google Shape;42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3500" y="2532721"/>
            <a:ext cx="4940300" cy="39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7"/>
          <p:cNvSpPr txBox="1"/>
          <p:nvPr/>
        </p:nvSpPr>
        <p:spPr>
          <a:xfrm>
            <a:off x="838199" y="1290578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Engineering Case 3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1" name="Google Shape;431;p37"/>
          <p:cNvSpPr txBox="1"/>
          <p:nvPr/>
        </p:nvSpPr>
        <p:spPr>
          <a:xfrm>
            <a:off x="6413500" y="1993828"/>
            <a:ext cx="29944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‘Item_</a:t>
            </a:r>
            <a:r>
              <a:rPr b="1" i="0" lang="ko-KR" sz="1600">
                <a:solidFill>
                  <a:srgbClr val="202124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frequency’ </a:t>
            </a:r>
            <a:r>
              <a:rPr b="1"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Feature 생성</a:t>
            </a:r>
            <a:endParaRPr b="1"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838200" y="1506022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1 - SVM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45" name="Google Shape;4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642" y="2541144"/>
            <a:ext cx="10269158" cy="281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/>
          <p:nvPr/>
        </p:nvSpPr>
        <p:spPr>
          <a:xfrm>
            <a:off x="412714" y="2782126"/>
            <a:ext cx="7681124" cy="1832517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EDA &amp; Feature Engineering</a:t>
            </a:r>
            <a:endParaRPr b="0" i="0" sz="18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75%</a:t>
            </a:r>
            <a:endParaRPr b="0" i="0" sz="18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7645447" y="2620822"/>
            <a:ext cx="2393624" cy="1830535"/>
          </a:xfrm>
          <a:prstGeom prst="cube">
            <a:avLst>
              <a:gd fmla="val 25000" name="adj"/>
            </a:avLst>
          </a:prstGeom>
          <a:solidFill>
            <a:srgbClr val="ED7D3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Modeling</a:t>
            </a:r>
            <a:endParaRPr b="0" i="0" sz="18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15%</a:t>
            </a:r>
            <a:endParaRPr b="0" i="0" sz="18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9580339" y="2771464"/>
            <a:ext cx="1754465" cy="1825232"/>
          </a:xfrm>
          <a:prstGeom prst="cube">
            <a:avLst>
              <a:gd fmla="val 25000" name="adj"/>
            </a:avLst>
          </a:prstGeom>
          <a:solidFill>
            <a:schemeClr val="accent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anum Myeongjo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Discussion</a:t>
            </a:r>
            <a:endParaRPr b="0" i="0" sz="16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anum Myeongjo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about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Result</a:t>
            </a:r>
            <a:endParaRPr b="0" i="0" sz="16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anum Myeongjo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10%</a:t>
            </a:r>
            <a:endParaRPr b="0" i="0" sz="16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4211411" y="1442357"/>
            <a:ext cx="402091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Time Division</a:t>
            </a:r>
            <a:endParaRPr b="0" i="0" sz="44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52" name="Google Shape;452;p40"/>
          <p:cNvSpPr txBox="1"/>
          <p:nvPr/>
        </p:nvSpPr>
        <p:spPr>
          <a:xfrm>
            <a:off x="838200" y="1506022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1 - SVM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53" name="Google Shape;4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017644"/>
            <a:ext cx="5289677" cy="395608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0"/>
          <p:cNvSpPr txBox="1"/>
          <p:nvPr/>
        </p:nvSpPr>
        <p:spPr>
          <a:xfrm>
            <a:off x="6096000" y="3429000"/>
            <a:ext cx="564623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캐글 수업과 기존 수업 진행 시 많이 사용하여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서포트 벡터 머신을 결정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838200" y="1506022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1 - SVM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462" name="Google Shape;4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6098" y="1856280"/>
            <a:ext cx="7358602" cy="198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5170" y="4523970"/>
            <a:ext cx="7001107" cy="176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456" y="2070480"/>
            <a:ext cx="5882544" cy="312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838200" y="1506022"/>
            <a:ext cx="32945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1 - SVM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72" name="Google Shape;472;p42"/>
          <p:cNvSpPr txBox="1"/>
          <p:nvPr>
            <p:ph idx="1" type="body"/>
          </p:nvPr>
        </p:nvSpPr>
        <p:spPr>
          <a:xfrm>
            <a:off x="838200" y="2364058"/>
            <a:ext cx="8049322" cy="354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수업내용 모사의 한계 체감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1800">
                <a:latin typeface="Nanum Myeongjo"/>
                <a:ea typeface="Nanum Myeongjo"/>
                <a:cs typeface="Nanum Myeongjo"/>
                <a:sym typeface="Nanum Myeongjo"/>
              </a:rPr>
              <a:t>수업내용 체득 필요성을 직접 느끼게 된 수업과정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응용 단계의 필요성 통찰 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1800">
                <a:latin typeface="Nanum Myeongjo"/>
                <a:ea typeface="Nanum Myeongjo"/>
                <a:cs typeface="Nanum Myeongjo"/>
                <a:sym typeface="Nanum Myeongjo"/>
              </a:rPr>
              <a:t>데이터와 원하는 결과물과 빠르게 연관하여 결론하는 방법 연구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코드 구체화 작업 필요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1800">
                <a:latin typeface="Nanum Myeongjo"/>
                <a:ea typeface="Nanum Myeongjo"/>
                <a:cs typeface="Nanum Myeongjo"/>
                <a:sym typeface="Nanum Myeongjo"/>
              </a:rPr>
              <a:t>코드를 이미지화에 그치는 것이 아니라 실제로 구현가능여부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자료 분석의 관점 개선 필요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ko-KR" sz="1800">
                <a:latin typeface="Nanum Myeongjo"/>
                <a:ea typeface="Nanum Myeongjo"/>
                <a:cs typeface="Nanum Myeongjo"/>
                <a:sym typeface="Nanum Myeongjo"/>
              </a:rPr>
              <a:t>필요 데이터와 불필요 데이터 분류의 중요성 </a:t>
            </a:r>
            <a:endParaRPr/>
          </a:p>
          <a:p>
            <a:pPr indent="-11049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79" name="Google Shape;479;p43"/>
          <p:cNvSpPr txBox="1"/>
          <p:nvPr/>
        </p:nvSpPr>
        <p:spPr>
          <a:xfrm>
            <a:off x="838200" y="1968560"/>
            <a:ext cx="9959789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Parameters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Myeongjo"/>
              <a:buAutoNum type="arabicParenR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Max_depth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트리의 깊이,  높을수록 모델은 복잡해지고 예측 성능이 향상되지만 overfitting의 위험이 있다.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Myeongjo"/>
              <a:buAutoNum type="arabicParenR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Learning_rate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학습 시 데이터 학습률, 너무 높다면 overfitting 반대로 너무 낮다면 학습 기간이 길어질 수 있다.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Myeongjo"/>
              <a:buAutoNum type="arabicParenR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Min_child_weight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노드 분할에 필요한 최소데이터양, 높을수록 모델은 간단해지고 overfiting을 줄일수 있다.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Myeongjo"/>
              <a:buAutoNum type="arabicParenR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Subsample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학습할 때 사용할 데이터의 비율, 1보다 작을 경우 일부 데이터만 사용함으로 overfiting 방지.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Myeongjo"/>
              <a:buAutoNum type="arabicParenR" startAt="5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N_estimators 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: 트리의 개수, 높게 설정할 수록 모델이 복잡해지며 train data에 대한 예측 성능이 향상되나  overfittiong 위험.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80" name="Google Shape;480;p43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2 - XGBOOST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/>
          </a:p>
        </p:txBody>
      </p:sp>
      <p:sp>
        <p:nvSpPr>
          <p:cNvPr id="487" name="Google Shape;487;p44"/>
          <p:cNvSpPr txBox="1"/>
          <p:nvPr/>
        </p:nvSpPr>
        <p:spPr>
          <a:xfrm>
            <a:off x="6096000" y="3428997"/>
            <a:ext cx="48332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validation_0-rmse: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0.82603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validation_1-rmse: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0.90296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4"/>
          <p:cNvSpPr txBox="1"/>
          <p:nvPr/>
        </p:nvSpPr>
        <p:spPr>
          <a:xfrm>
            <a:off x="838200" y="2367168"/>
            <a:ext cx="400471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XGBRegressor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max_depth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n_estimators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min_child_weight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subsample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learning_rate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0.05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4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2 - XGBOOST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/>
          </a:p>
        </p:txBody>
      </p:sp>
      <p:sp>
        <p:nvSpPr>
          <p:cNvPr id="496" name="Google Shape;496;p45"/>
          <p:cNvSpPr txBox="1"/>
          <p:nvPr/>
        </p:nvSpPr>
        <p:spPr>
          <a:xfrm>
            <a:off x="838200" y="2367168"/>
            <a:ext cx="400471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XGBRegressor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max_depth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n_estimators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500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1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min_child_weight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subsample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0.8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1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learning_rate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6096000" y="3428997"/>
            <a:ext cx="48332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validation_0-rmse: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0.79119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validation_1-rmse: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0.90038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2 - XGBOOST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/>
          </a:p>
        </p:txBody>
      </p:sp>
      <p:sp>
        <p:nvSpPr>
          <p:cNvPr id="505" name="Google Shape;505;p46"/>
          <p:cNvSpPr txBox="1"/>
          <p:nvPr/>
        </p:nvSpPr>
        <p:spPr>
          <a:xfrm>
            <a:off x="838199" y="2367168"/>
            <a:ext cx="4405605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XGBRegressor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1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max_depth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n_estimators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min_child_weight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subsample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learning_rate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0.2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6"/>
          <p:cNvSpPr txBox="1"/>
          <p:nvPr/>
        </p:nvSpPr>
        <p:spPr>
          <a:xfrm>
            <a:off x="6096000" y="3429000"/>
            <a:ext cx="48332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validation_0-rmse: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0.78961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validation_1-rmse: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0.90042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2 - XGBOOST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838199" y="2367168"/>
            <a:ext cx="4405605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ko-KR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RandonForest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1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max_depth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n_estimators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min_samples_split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min_samples_leaf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b="0"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max_features 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1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	random_state 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ko-KR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123</a:t>
            </a:r>
            <a:r>
              <a:rPr b="0"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7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3- RandomForest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/>
          </a:p>
        </p:txBody>
      </p:sp>
      <p:sp>
        <p:nvSpPr>
          <p:cNvPr id="522" name="Google Shape;522;p48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3- RandomForest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23" name="Google Shape;523;p48"/>
          <p:cNvSpPr txBox="1"/>
          <p:nvPr/>
        </p:nvSpPr>
        <p:spPr>
          <a:xfrm>
            <a:off x="4997050" y="2378075"/>
            <a:ext cx="612434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Lag 생성 전 data에 결측치 없음을 확인 </a:t>
            </a:r>
            <a:endParaRPr sz="2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Lag 추가 후 초기 3개월의 데이터는 삭제</a:t>
            </a:r>
            <a:endParaRPr sz="2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But 여전히 결측치가 불규칙하게 존재 하는것을 확인</a:t>
            </a:r>
            <a:endParaRPr sz="4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descr="테이블이(가) 표시된 사진&#10;&#10;자동 생성된 설명" id="524" name="Google Shape;5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78075"/>
            <a:ext cx="3284095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7050" y="4894625"/>
            <a:ext cx="6356750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/>
          <p:nvPr/>
        </p:nvSpPr>
        <p:spPr>
          <a:xfrm>
            <a:off x="2923082" y="4621939"/>
            <a:ext cx="1058329" cy="1870936"/>
          </a:xfrm>
          <a:prstGeom prst="donut">
            <a:avLst>
              <a:gd fmla="val 0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8"/>
          <p:cNvSpPr/>
          <p:nvPr/>
        </p:nvSpPr>
        <p:spPr>
          <a:xfrm>
            <a:off x="6736233" y="5071233"/>
            <a:ext cx="944727" cy="698438"/>
          </a:xfrm>
          <a:prstGeom prst="donut">
            <a:avLst>
              <a:gd fmla="val 238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/>
          </a:p>
        </p:txBody>
      </p:sp>
      <p:sp>
        <p:nvSpPr>
          <p:cNvPr id="534" name="Google Shape;534;p49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3- RandomForest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descr="테이블이(가) 표시된 사진&#10;&#10;자동 생성된 설명" id="535" name="Google Shape;5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03437"/>
            <a:ext cx="3043424" cy="347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테이블이(가) 표시된 사진&#10;&#10;자동 생성된 설명" id="536" name="Google Shape;53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5952" y="2103437"/>
            <a:ext cx="1820174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4379" y="2103437"/>
            <a:ext cx="4723294" cy="395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538" name="Google Shape;538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09775" y="3131978"/>
            <a:ext cx="8172450" cy="141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9"/>
          <p:cNvSpPr txBox="1"/>
          <p:nvPr/>
        </p:nvSpPr>
        <p:spPr>
          <a:xfrm>
            <a:off x="2160523" y="5260072"/>
            <a:ext cx="2150745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anum Myeongjo"/>
              <a:buNone/>
            </a:pPr>
            <a:r>
              <a:rPr lang="ko-KR" sz="1600">
                <a:solidFill>
                  <a:srgbClr val="C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←float32/64 제거</a:t>
            </a:r>
            <a:endParaRPr sz="1600">
              <a:solidFill>
                <a:srgbClr val="C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40" name="Google Shape;540;p49"/>
          <p:cNvSpPr txBox="1"/>
          <p:nvPr/>
        </p:nvSpPr>
        <p:spPr>
          <a:xfrm>
            <a:off x="4976110" y="5766708"/>
            <a:ext cx="148470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anum Myeongjo"/>
              <a:buNone/>
            </a:pPr>
            <a:r>
              <a:rPr lang="ko-KR" sz="1600">
                <a:solidFill>
                  <a:srgbClr val="C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결측치 제거</a:t>
            </a:r>
            <a:endParaRPr sz="1600">
              <a:solidFill>
                <a:srgbClr val="C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9453633" y="4775476"/>
            <a:ext cx="2891220" cy="43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anum Myeongjo"/>
              <a:buNone/>
            </a:pPr>
            <a:r>
              <a:rPr lang="ko-KR" sz="1600">
                <a:solidFill>
                  <a:srgbClr val="C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압축 downcasting함수 생성</a:t>
            </a:r>
            <a:endParaRPr sz="1600">
              <a:solidFill>
                <a:srgbClr val="C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/>
        </p:nvSpPr>
        <p:spPr>
          <a:xfrm>
            <a:off x="2382759" y="2967335"/>
            <a:ext cx="742648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3200"/>
              <a:buFont typeface="Nanum Myeongjo"/>
              <a:buNone/>
            </a:pPr>
            <a:r>
              <a:rPr b="0" i="0" lang="ko-KR" sz="3200" u="none" cap="none" strike="noStrike">
                <a:solidFill>
                  <a:srgbClr val="1D1C1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중꺽레의 목표 </a:t>
            </a:r>
            <a:endParaRPr b="0" i="0" sz="3200" u="none" cap="none" strike="noStrike">
              <a:solidFill>
                <a:srgbClr val="1D1C1D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D1C1D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2000"/>
              <a:buFont typeface="Nanum Myeongjo"/>
              <a:buNone/>
            </a:pPr>
            <a:r>
              <a:rPr b="0" i="0" lang="ko-KR" sz="2000" u="none" cap="none" strike="noStrike">
                <a:solidFill>
                  <a:srgbClr val="1D1C1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데이터 분석을 통한 각자의 </a:t>
            </a:r>
            <a:r>
              <a:rPr b="1" i="0" lang="ko-KR" sz="2000" u="none" cap="none" strike="noStrike">
                <a:solidFill>
                  <a:srgbClr val="1D1C1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인사이트를 확장 </a:t>
            </a:r>
            <a:r>
              <a:rPr b="0" i="0" lang="ko-KR" sz="2000" u="none" cap="none" strike="noStrike">
                <a:solidFill>
                  <a:srgbClr val="1D1C1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하는데 초점</a:t>
            </a:r>
            <a:endParaRPr b="0" i="0" sz="20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anum Myeongjo"/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개요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94" y="1690688"/>
            <a:ext cx="4901845" cy="388605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6621780" y="1789697"/>
            <a:ext cx="4258791" cy="34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예상되는 중요  feature</a:t>
            </a:r>
            <a:endParaRPr/>
          </a:p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item_cnt_month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shop_category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shop_city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Type</a:t>
            </a:r>
            <a:endParaRPr/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Dec_dummy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Price_unique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5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 sz="4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Modeling</a:t>
            </a:r>
            <a:endParaRPr sz="4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49" name="Google Shape;549;p50"/>
          <p:cNvSpPr txBox="1"/>
          <p:nvPr/>
        </p:nvSpPr>
        <p:spPr>
          <a:xfrm>
            <a:off x="838200" y="1027906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/>
          <p:nvPr>
            <p:ph type="title"/>
          </p:nvPr>
        </p:nvSpPr>
        <p:spPr>
          <a:xfrm>
            <a:off x="838200" y="2325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56" name="Google Shape;556;p51"/>
          <p:cNvSpPr txBox="1"/>
          <p:nvPr/>
        </p:nvSpPr>
        <p:spPr>
          <a:xfrm>
            <a:off x="838200" y="1851304"/>
            <a:ext cx="99597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Parameters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57" name="Google Shape;557;p51"/>
          <p:cNvSpPr txBox="1"/>
          <p:nvPr/>
        </p:nvSpPr>
        <p:spPr>
          <a:xfrm>
            <a:off x="838200" y="1339117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69924"/>
            <a:ext cx="5257800" cy="368778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1"/>
          <p:cNvSpPr txBox="1"/>
          <p:nvPr/>
        </p:nvSpPr>
        <p:spPr>
          <a:xfrm>
            <a:off x="6869917" y="2367186"/>
            <a:ext cx="3928072" cy="21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주요 Parameters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boosting_type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min_child_weight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n_estimator / num_iteration(고정)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66" name="Google Shape;566;p52"/>
          <p:cNvSpPr txBox="1"/>
          <p:nvPr/>
        </p:nvSpPr>
        <p:spPr>
          <a:xfrm>
            <a:off x="838200" y="1968560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Add Feature 1</a:t>
            </a:r>
            <a:endParaRPr/>
          </a:p>
        </p:txBody>
      </p:sp>
      <p:sp>
        <p:nvSpPr>
          <p:cNvPr id="567" name="Google Shape;567;p52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68" name="Google Shape;56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896" y="2473955"/>
            <a:ext cx="9548929" cy="13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5896" y="3831206"/>
            <a:ext cx="8910450" cy="13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2"/>
          <p:cNvSpPr/>
          <p:nvPr/>
        </p:nvSpPr>
        <p:spPr>
          <a:xfrm>
            <a:off x="5344167" y="2748185"/>
            <a:ext cx="947853" cy="501805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2"/>
          <p:cNvSpPr/>
          <p:nvPr/>
        </p:nvSpPr>
        <p:spPr>
          <a:xfrm>
            <a:off x="4912112" y="4081532"/>
            <a:ext cx="947853" cy="501805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2"/>
          <p:cNvSpPr/>
          <p:nvPr/>
        </p:nvSpPr>
        <p:spPr>
          <a:xfrm>
            <a:off x="7666371" y="4140087"/>
            <a:ext cx="2879733" cy="387781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2"/>
          <p:cNvSpPr/>
          <p:nvPr/>
        </p:nvSpPr>
        <p:spPr>
          <a:xfrm>
            <a:off x="8069765" y="2805196"/>
            <a:ext cx="2879733" cy="387781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560" y="5100897"/>
            <a:ext cx="105156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81" name="Google Shape;581;p53"/>
          <p:cNvSpPr txBox="1"/>
          <p:nvPr/>
        </p:nvSpPr>
        <p:spPr>
          <a:xfrm>
            <a:off x="838200" y="1968560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Add Feature</a:t>
            </a:r>
            <a:endParaRPr/>
          </a:p>
        </p:txBody>
      </p:sp>
      <p:sp>
        <p:nvSpPr>
          <p:cNvPr id="582" name="Google Shape;582;p53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83" name="Google Shape;583;p53"/>
          <p:cNvSpPr txBox="1"/>
          <p:nvPr/>
        </p:nvSpPr>
        <p:spPr>
          <a:xfrm>
            <a:off x="7068889" y="3429000"/>
            <a:ext cx="3928072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boostin_type 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min_child_weight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n_estimator / num_iteration(고정)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584" name="Google Shape;5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95"/>
            <a:ext cx="11983844" cy="6684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91" name="Google Shape;591;p54"/>
          <p:cNvSpPr txBox="1"/>
          <p:nvPr/>
        </p:nvSpPr>
        <p:spPr>
          <a:xfrm>
            <a:off x="838200" y="1968560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Add Feature</a:t>
            </a:r>
            <a:endParaRPr/>
          </a:p>
        </p:txBody>
      </p:sp>
      <p:sp>
        <p:nvSpPr>
          <p:cNvPr id="592" name="Google Shape;592;p54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93" name="Google Shape;593;p54"/>
          <p:cNvSpPr txBox="1"/>
          <p:nvPr/>
        </p:nvSpPr>
        <p:spPr>
          <a:xfrm>
            <a:off x="7068889" y="3429000"/>
            <a:ext cx="3928072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boostin_type 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min_child_weight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n_estimator / num_iteration(고정)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7068889" y="3772538"/>
            <a:ext cx="502789" cy="501805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02" name="Google Shape;602;p55"/>
          <p:cNvSpPr txBox="1"/>
          <p:nvPr/>
        </p:nvSpPr>
        <p:spPr>
          <a:xfrm>
            <a:off x="838200" y="1968560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Add Feature 2</a:t>
            </a:r>
            <a:endParaRPr/>
          </a:p>
        </p:txBody>
      </p:sp>
      <p:sp>
        <p:nvSpPr>
          <p:cNvPr id="603" name="Google Shape;603;p55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04" name="Google Shape;6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500" y="2453284"/>
            <a:ext cx="36766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8094" y="2405435"/>
            <a:ext cx="5370444" cy="16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0990" y="4431207"/>
            <a:ext cx="8966999" cy="7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13" name="Google Shape;613;p56"/>
          <p:cNvSpPr txBox="1"/>
          <p:nvPr/>
        </p:nvSpPr>
        <p:spPr>
          <a:xfrm>
            <a:off x="838200" y="1968560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Add Feature</a:t>
            </a:r>
            <a:endParaRPr/>
          </a:p>
        </p:txBody>
      </p:sp>
      <p:sp>
        <p:nvSpPr>
          <p:cNvPr id="614" name="Google Shape;614;p56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15" name="Google Shape;61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6281" y="1968560"/>
            <a:ext cx="8367519" cy="3719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22" name="Google Shape;622;p57"/>
          <p:cNvSpPr txBox="1"/>
          <p:nvPr/>
        </p:nvSpPr>
        <p:spPr>
          <a:xfrm>
            <a:off x="838200" y="1968560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Add Feature</a:t>
            </a:r>
            <a:endParaRPr/>
          </a:p>
        </p:txBody>
      </p:sp>
      <p:sp>
        <p:nvSpPr>
          <p:cNvPr id="623" name="Google Shape;623;p57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24" name="Google Shape;624;p57"/>
          <p:cNvSpPr txBox="1"/>
          <p:nvPr/>
        </p:nvSpPr>
        <p:spPr>
          <a:xfrm>
            <a:off x="7068889" y="3429000"/>
            <a:ext cx="3928072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boostin_type 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min_child_weight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n_estimator / num_iteration(고정)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25" name="Google Shape;62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5489" y="2250079"/>
            <a:ext cx="28384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389" y="2396337"/>
            <a:ext cx="55626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4211109"/>
            <a:ext cx="1143000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34" name="Google Shape;634;p58"/>
          <p:cNvSpPr txBox="1"/>
          <p:nvPr/>
        </p:nvSpPr>
        <p:spPr>
          <a:xfrm>
            <a:off x="838200" y="1968560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Add Feature</a:t>
            </a:r>
            <a:endParaRPr/>
          </a:p>
        </p:txBody>
      </p:sp>
      <p:sp>
        <p:nvSpPr>
          <p:cNvPr id="635" name="Google Shape;635;p58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36" name="Google Shape;636;p58"/>
          <p:cNvSpPr txBox="1"/>
          <p:nvPr/>
        </p:nvSpPr>
        <p:spPr>
          <a:xfrm>
            <a:off x="7068889" y="3429000"/>
            <a:ext cx="3928072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boostin_type 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min_child_weight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n_estimator / num_iteration(고정)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37" name="Google Shape;6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379" y="3935104"/>
            <a:ext cx="10363352" cy="162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362439"/>
            <a:ext cx="3584646" cy="336405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 sz="4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Modeling</a:t>
            </a:r>
            <a:endParaRPr sz="4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45" name="Google Shape;645;p59"/>
          <p:cNvSpPr txBox="1"/>
          <p:nvPr/>
        </p:nvSpPr>
        <p:spPr>
          <a:xfrm>
            <a:off x="838200" y="1030893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46" name="Google Shape;646;p59"/>
          <p:cNvSpPr txBox="1"/>
          <p:nvPr/>
        </p:nvSpPr>
        <p:spPr>
          <a:xfrm>
            <a:off x="838200" y="1431003"/>
            <a:ext cx="2210733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Erro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-"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GridsearchCV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Char char="-"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Data type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EDA(Data Cleaning)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0"/>
          <p:cNvSpPr txBox="1"/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 sz="4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Result</a:t>
            </a:r>
            <a:endParaRPr sz="4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Result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58" name="Google Shape;658;p61"/>
          <p:cNvSpPr txBox="1"/>
          <p:nvPr/>
        </p:nvSpPr>
        <p:spPr>
          <a:xfrm>
            <a:off x="838200" y="1968560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Add Feature 1</a:t>
            </a:r>
            <a:endParaRPr/>
          </a:p>
        </p:txBody>
      </p:sp>
      <p:sp>
        <p:nvSpPr>
          <p:cNvPr id="659" name="Google Shape;659;p61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60" name="Google Shape;66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896" y="2473955"/>
            <a:ext cx="9548929" cy="13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5896" y="3831206"/>
            <a:ext cx="8910450" cy="13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1"/>
          <p:cNvSpPr/>
          <p:nvPr/>
        </p:nvSpPr>
        <p:spPr>
          <a:xfrm>
            <a:off x="5344167" y="2748185"/>
            <a:ext cx="947853" cy="501805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61"/>
          <p:cNvSpPr/>
          <p:nvPr/>
        </p:nvSpPr>
        <p:spPr>
          <a:xfrm>
            <a:off x="4912112" y="4081532"/>
            <a:ext cx="947853" cy="501805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61"/>
          <p:cNvSpPr/>
          <p:nvPr/>
        </p:nvSpPr>
        <p:spPr>
          <a:xfrm>
            <a:off x="7666371" y="4140087"/>
            <a:ext cx="2879733" cy="387781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61"/>
          <p:cNvSpPr/>
          <p:nvPr/>
        </p:nvSpPr>
        <p:spPr>
          <a:xfrm>
            <a:off x="8069765" y="2805196"/>
            <a:ext cx="2879733" cy="387781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2560" y="5100897"/>
            <a:ext cx="105156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0688"/>
            <a:ext cx="4901845" cy="3886056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2"/>
          <p:cNvSpPr txBox="1"/>
          <p:nvPr/>
        </p:nvSpPr>
        <p:spPr>
          <a:xfrm>
            <a:off x="6621780" y="1789697"/>
            <a:ext cx="4258791" cy="34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예상되는 중요  feature</a:t>
            </a:r>
            <a:endParaRPr/>
          </a:p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item_cnt_month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shop_category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shop_city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Type</a:t>
            </a:r>
            <a:endParaRPr/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Dec_dummy</a:t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1968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-285750" lvl="0" marL="425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Myeongjo"/>
              <a:buChar char="-"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Price_unique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6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 sz="4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Result</a:t>
            </a:r>
            <a:endParaRPr sz="4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74" name="Google Shape;674;p62"/>
          <p:cNvSpPr txBox="1"/>
          <p:nvPr/>
        </p:nvSpPr>
        <p:spPr>
          <a:xfrm>
            <a:off x="838200" y="1027906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Modelling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81" name="Google Shape;681;p63"/>
          <p:cNvSpPr txBox="1"/>
          <p:nvPr/>
        </p:nvSpPr>
        <p:spPr>
          <a:xfrm>
            <a:off x="838200" y="1968560"/>
            <a:ext cx="99597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Add Feature</a:t>
            </a:r>
            <a:endParaRPr/>
          </a:p>
        </p:txBody>
      </p:sp>
      <p:sp>
        <p:nvSpPr>
          <p:cNvPr id="682" name="Google Shape;682;p63"/>
          <p:cNvSpPr txBox="1"/>
          <p:nvPr/>
        </p:nvSpPr>
        <p:spPr>
          <a:xfrm>
            <a:off x="838200" y="1506022"/>
            <a:ext cx="454783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Modelling Case 4 - LightGBM</a:t>
            </a:r>
            <a:r>
              <a:rPr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83" name="Google Shape;683;p63"/>
          <p:cNvSpPr txBox="1"/>
          <p:nvPr/>
        </p:nvSpPr>
        <p:spPr>
          <a:xfrm>
            <a:off x="7068889" y="3429000"/>
            <a:ext cx="3928072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boostin_type 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min_child_weight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Myeongjo"/>
              <a:buNone/>
            </a:pPr>
            <a:r>
              <a:rPr b="1" lang="ko-KR" sz="18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n_estimator / num_iteration(고정)</a:t>
            </a:r>
            <a:endParaRPr b="1"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84" name="Google Shape;684;p63"/>
          <p:cNvSpPr/>
          <p:nvPr/>
        </p:nvSpPr>
        <p:spPr>
          <a:xfrm>
            <a:off x="7068889" y="3772538"/>
            <a:ext cx="502789" cy="501805"/>
          </a:xfrm>
          <a:prstGeom prst="donut">
            <a:avLst>
              <a:gd fmla="val 2295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3"/>
          <p:cNvSpPr txBox="1"/>
          <p:nvPr/>
        </p:nvSpPr>
        <p:spPr>
          <a:xfrm>
            <a:off x="10488386" y="1027906"/>
            <a:ext cx="17308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Price_unique</a:t>
            </a:r>
            <a:endParaRPr sz="20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687" name="Google Shape;687;p63"/>
          <p:cNvSpPr/>
          <p:nvPr/>
        </p:nvSpPr>
        <p:spPr>
          <a:xfrm>
            <a:off x="10025743" y="886614"/>
            <a:ext cx="971218" cy="14129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4"/>
          <p:cNvSpPr txBox="1"/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 sz="4400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End</a:t>
            </a:r>
            <a:endParaRPr sz="44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EDA(Data Cleaning)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838200" y="169068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Shops.csv</a:t>
            </a:r>
            <a:b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이(가) 표시된 사진&#10;&#10;자동 생성된 설명"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90852"/>
            <a:ext cx="4305300" cy="230863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838200" y="5167312"/>
            <a:ext cx="3822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Shop.csv내 동일한 shop_id들을 발견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descr="텍스트이(가) 표시된 사진&#10;&#10;자동 생성된 설명"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8502" y="2161426"/>
            <a:ext cx="4095750" cy="253514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/>
          <p:nvPr/>
        </p:nvSpPr>
        <p:spPr>
          <a:xfrm>
            <a:off x="5638801" y="3397388"/>
            <a:ext cx="914400" cy="21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6592890" y="5153024"/>
            <a:ext cx="50069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train.csv와 shop.csv에서 중복된shop_id를 통일</a:t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EDA(Data Cleaning)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838200" y="169068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Shops.csv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지도이(가) 표시된 사진&#10;&#10;자동 생성된 설명" id="143" name="Google Shape;1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278" y="2290851"/>
            <a:ext cx="4508887" cy="3231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지도이(가) 표시된 사진&#10;&#10;자동 생성된 설명" id="144" name="Google Shape;14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6836" y="2290853"/>
            <a:ext cx="4574063" cy="323136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/>
          <p:nvPr/>
        </p:nvSpPr>
        <p:spPr>
          <a:xfrm>
            <a:off x="3782290" y="2643447"/>
            <a:ext cx="2252749" cy="2878773"/>
          </a:xfrm>
          <a:prstGeom prst="donut">
            <a:avLst>
              <a:gd fmla="val 1461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9917085" y="3781844"/>
            <a:ext cx="698268" cy="765218"/>
          </a:xfrm>
          <a:prstGeom prst="donut">
            <a:avLst>
              <a:gd fmla="val 3307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anum Myeongjo"/>
              <a:buNone/>
            </a:pPr>
            <a:r>
              <a:rPr lang="ko-KR">
                <a:latin typeface="Nanum Myeongjo"/>
                <a:ea typeface="Nanum Myeongjo"/>
                <a:cs typeface="Nanum Myeongjo"/>
                <a:sym typeface="Nanum Myeongjo"/>
              </a:rPr>
              <a:t>EDA(Data Cleaning)</a:t>
            </a:r>
            <a:endParaRPr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838200" y="1690688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Shops.csv</a:t>
            </a: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6096000" y="2933296"/>
            <a:ext cx="66675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shop_city / shop_category / shop_name  </a:t>
            </a:r>
            <a:r>
              <a:rPr b="1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분할</a:t>
            </a: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코드 </a:t>
            </a:r>
            <a:endParaRPr b="0" i="0" sz="18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429000"/>
            <a:ext cx="4419600" cy="270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484617"/>
            <a:ext cx="4419601" cy="53163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/>
        </p:nvSpPr>
        <p:spPr>
          <a:xfrm>
            <a:off x="5971309" y="3579627"/>
            <a:ext cx="63817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- 불규칙적인 띄어쓰기나  누락된 항목, 이상 항목 찾아 수정</a:t>
            </a:r>
            <a:endParaRPr b="0" i="0" sz="1800" u="none" strike="noStrike">
              <a:solidFill>
                <a:srgbClr val="000000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2023-01-18T07:20:48Z</dcterms:created>
  <dc:creator>김 의석`</dc:creator>
</cp:coreProperties>
</file>